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9" r:id="rId2"/>
    <p:sldId id="274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20" r:id="rId23"/>
    <p:sldId id="321" r:id="rId24"/>
    <p:sldId id="322" r:id="rId25"/>
    <p:sldId id="323" r:id="rId26"/>
    <p:sldId id="324" r:id="rId27"/>
    <p:sldId id="325" r:id="rId2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332A"/>
    <a:srgbClr val="399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6162" autoAdjust="0"/>
  </p:normalViewPr>
  <p:slideViewPr>
    <p:cSldViewPr snapToGrid="0">
      <p:cViewPr varScale="1">
        <p:scale>
          <a:sx n="96" d="100"/>
          <a:sy n="96" d="100"/>
        </p:scale>
        <p:origin x="1152" y="78"/>
      </p:cViewPr>
      <p:guideLst/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A487E-0FB7-4B92-9F69-24B5C151D926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ADA52-8B26-4DC6-B565-B9AAAD849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6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ADA52-8B26-4DC6-B565-B9AAAD849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64CC44-6DE5-47B9-8129-BEF5E05F8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6447C3-EE1D-4CF1-95D2-D0314C5F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851672"/>
          </a:xfrm>
          <a:prstGeom prst="rect">
            <a:avLst/>
          </a:prstGeom>
        </p:spPr>
        <p:txBody>
          <a:bodyPr/>
          <a:lstStyle/>
          <a:p>
            <a:r>
              <a:rPr lang="hr-HR" b="1" dirty="0" err="1"/>
              <a:t>Agenda</a:t>
            </a:r>
            <a:endParaRPr lang="en-US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213C4A-6F71-4FFE-8094-4FE1E5D5E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95475"/>
            <a:ext cx="7038975" cy="4076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hr-HR" dirty="0"/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FB885-3C61-44EE-A29D-B608908386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221" y="6105081"/>
            <a:ext cx="1912882" cy="625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3B77D-87FA-40E4-B163-6B169FC77D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0793" y="5401538"/>
            <a:ext cx="12192000" cy="45683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10CA68-CB18-4B95-8EC6-5DA7A41B3E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54" y="-2996177"/>
            <a:ext cx="12192000" cy="456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6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83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tipe.katusic@king-ict.h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ipekatusic" TargetMode="External"/><Relationship Id="rId4" Type="http://schemas.openxmlformats.org/officeDocument/2006/relationships/hyperlink" Target="https://www.linkedin.com/in/stipekatusic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ipekatusic/Akademija2022Stip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38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5558-C231-4DE9-AB73-3798CC9E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REST </a:t>
            </a:r>
            <a:r>
              <a:rPr lang="hr-HR" dirty="0" err="1"/>
              <a:t>Urls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E2F0D-DD79-4049-924C-419A340B00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hr-HR" sz="2000" dirty="0"/>
              <a:t>GET https://king-academy.hr/api/students</a:t>
            </a:r>
          </a:p>
          <a:p>
            <a:pPr lvl="1">
              <a:defRPr/>
            </a:pPr>
            <a:r>
              <a:rPr lang="hr-HR" sz="1800" dirty="0"/>
              <a:t>Dohvati sve</a:t>
            </a:r>
          </a:p>
          <a:p>
            <a:pPr>
              <a:defRPr/>
            </a:pPr>
            <a:r>
              <a:rPr lang="hr-HR" sz="2000" dirty="0"/>
              <a:t>POST https://king-academy.hr/api/students</a:t>
            </a:r>
          </a:p>
          <a:p>
            <a:pPr lvl="1">
              <a:defRPr/>
            </a:pPr>
            <a:r>
              <a:rPr lang="hr-HR" sz="1800" dirty="0"/>
              <a:t>Kreiraj novog</a:t>
            </a:r>
          </a:p>
          <a:p>
            <a:pPr>
              <a:defRPr/>
            </a:pPr>
            <a:r>
              <a:rPr lang="hr-HR" sz="2000" dirty="0"/>
              <a:t>GET https://king-academy. </a:t>
            </a:r>
            <a:r>
              <a:rPr lang="hr-HR" sz="2000" dirty="0" err="1"/>
              <a:t>hr</a:t>
            </a:r>
            <a:r>
              <a:rPr lang="hr-HR" sz="2000" dirty="0"/>
              <a:t>/</a:t>
            </a:r>
            <a:r>
              <a:rPr lang="hr-HR" sz="2000" dirty="0" err="1"/>
              <a:t>api</a:t>
            </a:r>
            <a:r>
              <a:rPr lang="hr-HR" sz="2000" dirty="0"/>
              <a:t>/</a:t>
            </a:r>
            <a:r>
              <a:rPr lang="hr-HR" sz="2000" dirty="0" err="1"/>
              <a:t>students</a:t>
            </a:r>
            <a:r>
              <a:rPr lang="hr-HR" sz="2000" dirty="0"/>
              <a:t>/1</a:t>
            </a:r>
          </a:p>
          <a:p>
            <a:pPr lvl="1">
              <a:defRPr/>
            </a:pPr>
            <a:r>
              <a:rPr lang="hr-HR" sz="1800" dirty="0"/>
              <a:t>Dohvati entitet s atributom 1</a:t>
            </a:r>
          </a:p>
          <a:p>
            <a:pPr>
              <a:defRPr/>
            </a:pPr>
            <a:r>
              <a:rPr lang="hr-HR" sz="2000" dirty="0"/>
              <a:t>PUT https://king-academy. </a:t>
            </a:r>
            <a:r>
              <a:rPr lang="hr-HR" sz="2000" dirty="0" err="1"/>
              <a:t>hr</a:t>
            </a:r>
            <a:r>
              <a:rPr lang="hr-HR" sz="2000" dirty="0"/>
              <a:t>/</a:t>
            </a:r>
            <a:r>
              <a:rPr lang="hr-HR" sz="2000" dirty="0" err="1"/>
              <a:t>api</a:t>
            </a:r>
            <a:r>
              <a:rPr lang="hr-HR" sz="2000" dirty="0"/>
              <a:t>/</a:t>
            </a:r>
            <a:r>
              <a:rPr lang="hr-HR" sz="2000" dirty="0" err="1"/>
              <a:t>students</a:t>
            </a:r>
            <a:r>
              <a:rPr lang="hr-HR" sz="2000" dirty="0"/>
              <a:t>/1</a:t>
            </a:r>
          </a:p>
          <a:p>
            <a:pPr lvl="1">
              <a:defRPr/>
            </a:pPr>
            <a:r>
              <a:rPr lang="hr-HR" sz="1800" dirty="0"/>
              <a:t>Ažuriraj cijeli entitet s atributom 1</a:t>
            </a:r>
          </a:p>
          <a:p>
            <a:pPr>
              <a:defRPr/>
            </a:pPr>
            <a:r>
              <a:rPr lang="hr-HR" sz="2000" dirty="0"/>
              <a:t>PATCH https://king-academy.hr/api/students</a:t>
            </a:r>
          </a:p>
          <a:p>
            <a:pPr lvl="1">
              <a:defRPr/>
            </a:pPr>
            <a:r>
              <a:rPr lang="hr-HR" sz="1800" dirty="0"/>
              <a:t>Parcijalno ažuriraj entitet s atributom 1</a:t>
            </a:r>
          </a:p>
          <a:p>
            <a:pPr>
              <a:defRPr/>
            </a:pPr>
            <a:r>
              <a:rPr lang="hr-HR" sz="2000" dirty="0"/>
              <a:t>DELETE https://king-academy.hr/api/students/1</a:t>
            </a:r>
          </a:p>
          <a:p>
            <a:pPr lvl="1">
              <a:defRPr/>
            </a:pPr>
            <a:r>
              <a:rPr lang="hr-HR" sz="1800" dirty="0"/>
              <a:t>Obriši entitet s atributom 1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9052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5CA8-26C0-4B5D-A724-CA281518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Debugiranje</a:t>
            </a:r>
            <a:r>
              <a:rPr lang="hr-HR" dirty="0"/>
              <a:t> Web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348AD-C20B-46EF-8ED2-E9E2A247C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761"/>
            <a:ext cx="5964115" cy="275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829CD-FF55-4959-B154-18D165C3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0761"/>
            <a:ext cx="6080903" cy="25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0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FE49-F4C1-4E80-8F86-597B35B7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SOLID principi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0FF1F-A025-42EC-B44D-CBC34623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80" y="2687881"/>
            <a:ext cx="6886575" cy="215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21969-4283-4C6A-9F5C-05E07B6D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96" y="1796927"/>
            <a:ext cx="33623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6416-CC0F-4255-BAFA-0B2E3FD8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S: Single </a:t>
            </a:r>
            <a:r>
              <a:rPr lang="hr-HR" dirty="0" err="1"/>
              <a:t>Responsibility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F25D-AE94-4BB4-8376-E3C6FA4FD2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95475"/>
            <a:ext cx="7038975" cy="1460674"/>
          </a:xfrm>
        </p:spPr>
        <p:txBody>
          <a:bodyPr/>
          <a:lstStyle/>
          <a:p>
            <a:r>
              <a:rPr lang="hr-HR" dirty="0"/>
              <a:t>Svaka klasa/metoda treba imati samo jednu odgovornost</a:t>
            </a:r>
          </a:p>
          <a:p>
            <a:r>
              <a:rPr lang="hr-HR" dirty="0"/>
              <a:t>Radi jednu stvar ali radi ju dobro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80041-F7F5-4737-8249-87638706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574" y="2050578"/>
            <a:ext cx="3603434" cy="261436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B5EDEC3-0FF2-4360-924F-F402DA422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3" y="3718914"/>
            <a:ext cx="1262063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6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C93B-1F29-4A0C-BE49-301D15DF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O: Open </a:t>
            </a:r>
            <a:r>
              <a:rPr lang="hr-HR" dirty="0" err="1"/>
              <a:t>Closed</a:t>
            </a:r>
            <a:r>
              <a:rPr lang="hr-HR" dirty="0"/>
              <a:t> </a:t>
            </a:r>
            <a:r>
              <a:rPr lang="hr-HR" dirty="0" err="1"/>
              <a:t>Principle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1AB36-00FD-49A9-B71E-315F929B7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Objekti trebaju biti otvoreni za proširenja ali zatvoreni za izmjene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CE7BA-B230-434A-99BD-91E1C3A4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75" y="2101098"/>
            <a:ext cx="4070838" cy="265580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99DDEC-98ED-4C24-9B0E-4D7769F36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3286835"/>
            <a:ext cx="1262063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8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6FBF-D45D-4C04-9EDE-1FB9A410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L: </a:t>
            </a:r>
            <a:r>
              <a:rPr lang="hr-HR" dirty="0" err="1"/>
              <a:t>Liskov</a:t>
            </a:r>
            <a:r>
              <a:rPr lang="hr-HR" dirty="0"/>
              <a:t> </a:t>
            </a:r>
            <a:r>
              <a:rPr lang="hr-HR" dirty="0" err="1"/>
              <a:t>Substitution</a:t>
            </a:r>
            <a:r>
              <a:rPr lang="hr-HR" dirty="0"/>
              <a:t> </a:t>
            </a:r>
            <a:r>
              <a:rPr lang="hr-HR" dirty="0" err="1"/>
              <a:t>Principle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18190-C51D-48BB-87E1-A8AA0051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Svaka </a:t>
            </a:r>
            <a:r>
              <a:rPr lang="hr-HR" dirty="0" err="1"/>
              <a:t>podklasa</a:t>
            </a:r>
            <a:r>
              <a:rPr lang="hr-HR" dirty="0"/>
              <a:t> ili izvedena klasa trebala bi biti zamjenjiva za svoju osnovnu ili nadređenu klasu</a:t>
            </a:r>
          </a:p>
          <a:p>
            <a:r>
              <a:rPr lang="hr-HR" dirty="0"/>
              <a:t>Postiže se programiranjem putem interfacea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4A523-5EA6-48E2-A793-ACB593E7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386" y="775502"/>
            <a:ext cx="3781425" cy="436245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61106E8-C92F-4D2C-905E-70F213A43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65" y="3933825"/>
            <a:ext cx="1262063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6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C8F7-A510-4798-A8EE-941E9092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I: Interface </a:t>
            </a:r>
            <a:r>
              <a:rPr lang="hr-HR" dirty="0" err="1"/>
              <a:t>Segregation</a:t>
            </a:r>
            <a:r>
              <a:rPr lang="hr-HR" dirty="0"/>
              <a:t> </a:t>
            </a:r>
            <a:r>
              <a:rPr lang="hr-HR" dirty="0" err="1"/>
              <a:t>Principle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ED9F-A135-4646-9011-35153AE19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Kreiraj interface da bude specifičan za objekt</a:t>
            </a:r>
          </a:p>
          <a:p>
            <a:r>
              <a:rPr lang="hr-HR" dirty="0"/>
              <a:t>Interface ne smije biti kompliciran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F7A6-EC74-4EFF-A630-BF25FED7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675" y="2311226"/>
            <a:ext cx="3816001" cy="278328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D8699C5-C0A7-4581-A9EE-6FEBC5BDB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4" y="3702870"/>
            <a:ext cx="1262063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5196-C46F-4C62-A340-E11D2E7D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D: </a:t>
            </a:r>
            <a:r>
              <a:rPr lang="hr-HR" dirty="0" err="1"/>
              <a:t>Dependency</a:t>
            </a:r>
            <a:r>
              <a:rPr lang="hr-HR" dirty="0"/>
              <a:t> </a:t>
            </a:r>
            <a:r>
              <a:rPr lang="hr-HR" dirty="0" err="1"/>
              <a:t>Inversion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96F9A-1EEF-4533-95EB-8DD86A98C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Entiteti ne smiju ovisiti o konkretnim implementacijama već o apstrakcijama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7BC89-E692-4BD2-A173-1F22DF0B4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75" y="1895475"/>
            <a:ext cx="4229335" cy="279187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5C2E138-121C-4546-BA4C-2C9C354A2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47" y="3484057"/>
            <a:ext cx="1262063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7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C684-E85F-41F2-B34F-FBC605DC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DRY: </a:t>
            </a:r>
            <a:r>
              <a:rPr lang="hr-HR" dirty="0" err="1"/>
              <a:t>Don’t</a:t>
            </a:r>
            <a:r>
              <a:rPr lang="hr-HR" dirty="0"/>
              <a:t> </a:t>
            </a:r>
            <a:r>
              <a:rPr lang="hr-HR" dirty="0" err="1"/>
              <a:t>Repeat</a:t>
            </a:r>
            <a:r>
              <a:rPr lang="hr-HR" dirty="0"/>
              <a:t> </a:t>
            </a:r>
            <a:r>
              <a:rPr lang="hr-HR" dirty="0" err="1"/>
              <a:t>Yourself</a:t>
            </a:r>
            <a:r>
              <a:rPr lang="hr-HR" dirty="0"/>
              <a:t>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56A5A-B392-4CAB-B250-49D510406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Kada napišeš kod razmisli o tome da postane funkcija</a:t>
            </a:r>
          </a:p>
          <a:p>
            <a:r>
              <a:rPr lang="hr-HR" dirty="0"/>
              <a:t>Kad napišeš isti kod dvaput to je siguran znak da trebaš funkciju</a:t>
            </a:r>
          </a:p>
          <a:p>
            <a:r>
              <a:rPr lang="hr-HR" dirty="0"/>
              <a:t>Kad napišeš isti kod tri puta to je siguran znak da trebaš promijeniti profesiju :D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CBF13-47AD-4EC1-9D6A-076AFA09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960" y="2270037"/>
            <a:ext cx="25146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3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740F-D498-41CD-B051-BAA204D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Organizacija projekta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44BBF-285A-40E9-ABF5-174D411E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95475"/>
            <a:ext cx="7038975" cy="519734"/>
          </a:xfrm>
        </p:spPr>
        <p:txBody>
          <a:bodyPr/>
          <a:lstStyle/>
          <a:p>
            <a:r>
              <a:rPr lang="hr-HR" dirty="0"/>
              <a:t>N-</a:t>
            </a:r>
            <a:r>
              <a:rPr lang="hr-HR" dirty="0" err="1"/>
              <a:t>Layer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890CB-38BC-45FC-908E-411D5FC5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7" y="1532710"/>
            <a:ext cx="2962896" cy="43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8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21C1B-6C60-4E73-BFCC-5741EC06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 err="1">
                <a:latin typeface="+mn-lt"/>
              </a:rPr>
              <a:t>Backend</a:t>
            </a:r>
            <a:r>
              <a:rPr lang="hr-HR" b="1" dirty="0">
                <a:latin typeface="+mn-lt"/>
              </a:rPr>
              <a:t> arhitektura sustava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40816-C975-486B-956D-5F215590E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Stipe Katušić</a:t>
            </a:r>
          </a:p>
          <a:p>
            <a:pPr lvl="1"/>
            <a:r>
              <a:rPr lang="hr-HR" dirty="0">
                <a:hlinkClick r:id="rId3"/>
              </a:rPr>
              <a:t>stipe.katusic@king-ict.hr</a:t>
            </a:r>
            <a:endParaRPr lang="hr-HR" dirty="0"/>
          </a:p>
          <a:p>
            <a:pPr lvl="1"/>
            <a:r>
              <a:rPr lang="hr-HR" dirty="0">
                <a:hlinkClick r:id="rId4"/>
              </a:rPr>
              <a:t>https://www.linkedin.com/in/stipekatusic/</a:t>
            </a:r>
            <a:endParaRPr lang="hr-HR" dirty="0"/>
          </a:p>
          <a:p>
            <a:pPr lvl="1"/>
            <a:r>
              <a:rPr lang="hr-HR" dirty="0">
                <a:hlinkClick r:id="rId5"/>
              </a:rPr>
              <a:t>https://github.com/stipekatusic</a:t>
            </a:r>
            <a:endParaRPr lang="hr-HR" dirty="0"/>
          </a:p>
          <a:p>
            <a:pPr lvl="1"/>
            <a:endParaRPr lang="hr-HR" dirty="0"/>
          </a:p>
          <a:p>
            <a:pPr marL="457200" lvl="1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4264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DC2E-2259-4468-A44A-4405B0BC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Organizacija projekta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50DB3-8CD5-46B5-9603-C6D776423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95475"/>
            <a:ext cx="7038975" cy="529673"/>
          </a:xfrm>
        </p:spPr>
        <p:txBody>
          <a:bodyPr/>
          <a:lstStyle/>
          <a:p>
            <a:r>
              <a:rPr lang="hr-HR" dirty="0" err="1"/>
              <a:t>Onion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F95AB-78CD-4769-97BF-2183F5CC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70" y="1696486"/>
            <a:ext cx="4012716" cy="40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4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1435-173E-4B64-B79A-AFDEB8BE4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Organizacija projekta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612DE-57F0-4A6A-96F4-B4B0251C9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95476"/>
            <a:ext cx="7038975" cy="470038"/>
          </a:xfrm>
        </p:spPr>
        <p:txBody>
          <a:bodyPr/>
          <a:lstStyle/>
          <a:p>
            <a:r>
              <a:rPr lang="hr-HR" dirty="0"/>
              <a:t>CQRS + </a:t>
            </a:r>
            <a:r>
              <a:rPr lang="hr-HR" dirty="0" err="1"/>
              <a:t>Mediatr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95FF-4BFA-4158-9DA6-C80B1FDF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280"/>
            <a:ext cx="4438650" cy="3343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5CB2C-DCD1-447F-AFA8-A07A577D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976" y="2728280"/>
            <a:ext cx="4305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E76E-7AB7-4A85-9FCC-BCEB42C0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Organizacija projekta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17242-7D95-4921-9D3E-CADA7305D9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 err="1"/>
              <a:t>Api</a:t>
            </a:r>
            <a:endParaRPr lang="hr-HR" dirty="0"/>
          </a:p>
          <a:p>
            <a:pPr lvl="1"/>
            <a:r>
              <a:rPr lang="hr-HR" dirty="0"/>
              <a:t>Kontroleri, Validacija</a:t>
            </a:r>
          </a:p>
          <a:p>
            <a:r>
              <a:rPr lang="hr-HR" dirty="0" err="1"/>
              <a:t>Application</a:t>
            </a:r>
            <a:endParaRPr lang="hr-HR" dirty="0"/>
          </a:p>
          <a:p>
            <a:pPr lvl="1"/>
            <a:r>
              <a:rPr lang="hr-HR" dirty="0"/>
              <a:t>Komande, </a:t>
            </a:r>
            <a:r>
              <a:rPr lang="hr-HR" dirty="0" err="1"/>
              <a:t>queryji</a:t>
            </a:r>
            <a:r>
              <a:rPr lang="hr-HR" dirty="0"/>
              <a:t>, interfacei, mapiranje,…</a:t>
            </a:r>
          </a:p>
          <a:p>
            <a:r>
              <a:rPr lang="hr-HR" dirty="0" err="1"/>
              <a:t>Domain</a:t>
            </a:r>
            <a:endParaRPr lang="hr-HR" dirty="0"/>
          </a:p>
          <a:p>
            <a:pPr lvl="1"/>
            <a:r>
              <a:rPr lang="hr-HR" dirty="0"/>
              <a:t>Entiteti, </a:t>
            </a:r>
            <a:r>
              <a:rPr lang="hr-HR" dirty="0" err="1"/>
              <a:t>enumi</a:t>
            </a:r>
            <a:r>
              <a:rPr lang="hr-HR" dirty="0"/>
              <a:t>,…</a:t>
            </a:r>
          </a:p>
          <a:p>
            <a:r>
              <a:rPr lang="hr-HR" dirty="0" err="1"/>
              <a:t>Infrastructure</a:t>
            </a:r>
            <a:endParaRPr lang="hr-HR" dirty="0"/>
          </a:p>
          <a:p>
            <a:pPr lvl="1"/>
            <a:r>
              <a:rPr lang="hr-HR" dirty="0"/>
              <a:t>Pristup bazi podataka, EF migracije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6FEF-EA85-4856-8601-13E7EDC6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327" y="1895475"/>
            <a:ext cx="30384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95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E5A5-B1EA-43EE-9EA2-ED7805CA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 err="1"/>
              <a:t>Dependency</a:t>
            </a:r>
            <a:r>
              <a:rPr lang="hr-HR" altLang="sr-Latn-RS" dirty="0"/>
              <a:t> </a:t>
            </a:r>
            <a:r>
              <a:rPr lang="hr-HR" altLang="sr-Latn-RS" dirty="0" err="1"/>
              <a:t>injection</a:t>
            </a:r>
            <a:r>
              <a:rPr lang="hr-HR" altLang="sr-Latn-RS" dirty="0"/>
              <a:t> (DI)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B4D91-36BF-4A7C-A891-EB828B43C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hr-HR" spc="-5" dirty="0">
                <a:cs typeface="Calibri"/>
              </a:rPr>
              <a:t>Design </a:t>
            </a:r>
            <a:r>
              <a:rPr lang="hr-HR" spc="-20" dirty="0" err="1">
                <a:cs typeface="Calibri"/>
              </a:rPr>
              <a:t>pattern</a:t>
            </a:r>
            <a:r>
              <a:rPr lang="hr-HR" spc="-20" dirty="0">
                <a:cs typeface="Calibri"/>
              </a:rPr>
              <a:t> </a:t>
            </a:r>
            <a:r>
              <a:rPr lang="hr-HR" spc="-30" dirty="0">
                <a:cs typeface="Calibri"/>
              </a:rPr>
              <a:t>koji </a:t>
            </a:r>
            <a:r>
              <a:rPr lang="hr-HR" spc="-15" dirty="0">
                <a:cs typeface="Calibri"/>
              </a:rPr>
              <a:t>implementira </a:t>
            </a:r>
            <a:r>
              <a:rPr lang="hr-HR" spc="-20" dirty="0">
                <a:cs typeface="Calibri"/>
              </a:rPr>
              <a:t>„</a:t>
            </a:r>
            <a:r>
              <a:rPr lang="hr-HR" spc="-20" dirty="0" err="1">
                <a:cs typeface="Calibri"/>
              </a:rPr>
              <a:t>Inversion</a:t>
            </a:r>
            <a:r>
              <a:rPr lang="hr-HR" spc="-20" dirty="0">
                <a:cs typeface="Calibri"/>
              </a:rPr>
              <a:t> </a:t>
            </a:r>
            <a:r>
              <a:rPr lang="hr-HR" spc="-5" dirty="0" err="1">
                <a:cs typeface="Calibri"/>
              </a:rPr>
              <a:t>of</a:t>
            </a:r>
            <a:r>
              <a:rPr lang="hr-HR" spc="-5" dirty="0">
                <a:cs typeface="Calibri"/>
              </a:rPr>
              <a:t> </a:t>
            </a:r>
            <a:r>
              <a:rPr lang="hr-HR" spc="-20" dirty="0" err="1">
                <a:cs typeface="Calibri"/>
              </a:rPr>
              <a:t>Control</a:t>
            </a:r>
            <a:r>
              <a:rPr lang="hr-HR" spc="-20" dirty="0">
                <a:cs typeface="Calibri"/>
              </a:rPr>
              <a:t>” </a:t>
            </a:r>
            <a:r>
              <a:rPr lang="hr-HR" spc="-5" dirty="0">
                <a:cs typeface="Calibri"/>
              </a:rPr>
              <a:t>(</a:t>
            </a:r>
            <a:r>
              <a:rPr lang="hr-HR" spc="-5" dirty="0" err="1">
                <a:cs typeface="Calibri"/>
              </a:rPr>
              <a:t>IoC</a:t>
            </a:r>
            <a:r>
              <a:rPr lang="hr-HR" spc="-5" dirty="0">
                <a:cs typeface="Calibri"/>
              </a:rPr>
              <a:t>) </a:t>
            </a:r>
            <a:r>
              <a:rPr lang="hr-HR" spc="-10" dirty="0">
                <a:cs typeface="Calibri"/>
              </a:rPr>
              <a:t>princip</a:t>
            </a:r>
          </a:p>
          <a:p>
            <a:pPr>
              <a:defRPr/>
            </a:pPr>
            <a:r>
              <a:rPr lang="hr-HR" spc="-20" dirty="0">
                <a:cs typeface="Calibri"/>
              </a:rPr>
              <a:t>Omogućava </a:t>
            </a:r>
            <a:r>
              <a:rPr lang="hr-HR" spc="-15" dirty="0">
                <a:cs typeface="Calibri"/>
              </a:rPr>
              <a:t>definiranje </a:t>
            </a:r>
            <a:r>
              <a:rPr lang="hr-HR" spc="-20" dirty="0">
                <a:cs typeface="Calibri"/>
              </a:rPr>
              <a:t>zavisnosti </a:t>
            </a:r>
            <a:r>
              <a:rPr lang="hr-HR" spc="-5" dirty="0">
                <a:cs typeface="Calibri"/>
              </a:rPr>
              <a:t>između </a:t>
            </a:r>
            <a:r>
              <a:rPr lang="hr-HR" spc="-20" dirty="0">
                <a:cs typeface="Calibri"/>
              </a:rPr>
              <a:t>objekata </a:t>
            </a:r>
            <a:r>
              <a:rPr lang="hr-HR" spc="-15" dirty="0">
                <a:cs typeface="Calibri"/>
              </a:rPr>
              <a:t>bez navođenja  </a:t>
            </a:r>
            <a:r>
              <a:rPr lang="hr-HR" spc="-25" dirty="0">
                <a:cs typeface="Calibri"/>
              </a:rPr>
              <a:t>konkretne</a:t>
            </a:r>
            <a:r>
              <a:rPr lang="hr-HR" spc="10" dirty="0">
                <a:cs typeface="Calibri"/>
              </a:rPr>
              <a:t> </a:t>
            </a:r>
            <a:r>
              <a:rPr lang="hr-HR" spc="-10" dirty="0">
                <a:cs typeface="Calibri"/>
              </a:rPr>
              <a:t>implementacije</a:t>
            </a:r>
            <a:endParaRPr lang="hr-HR" dirty="0"/>
          </a:p>
          <a:p>
            <a:pPr>
              <a:defRPr/>
            </a:pPr>
            <a:r>
              <a:rPr lang="hr-HR" dirty="0" err="1"/>
              <a:t>Nativno</a:t>
            </a:r>
            <a:r>
              <a:rPr lang="hr-HR" dirty="0"/>
              <a:t> podržano unutar .NET Core</a:t>
            </a:r>
          </a:p>
          <a:p>
            <a:pPr>
              <a:defRPr/>
            </a:pPr>
            <a:r>
              <a:rPr lang="hr-HR" spc="-10" dirty="0">
                <a:cs typeface="Calibri"/>
              </a:rPr>
              <a:t>Ovisnosti </a:t>
            </a:r>
            <a:r>
              <a:rPr lang="hr-HR" spc="-5" dirty="0">
                <a:cs typeface="Calibri"/>
              </a:rPr>
              <a:t>se </a:t>
            </a:r>
            <a:r>
              <a:rPr lang="hr-HR" spc="-15" dirty="0">
                <a:cs typeface="Calibri"/>
              </a:rPr>
              <a:t>„injektiraju” </a:t>
            </a:r>
            <a:r>
              <a:rPr lang="hr-HR" spc="-5" dirty="0">
                <a:cs typeface="Calibri"/>
              </a:rPr>
              <a:t>u one </a:t>
            </a:r>
            <a:r>
              <a:rPr lang="hr-HR" spc="-15" dirty="0">
                <a:cs typeface="Calibri"/>
              </a:rPr>
              <a:t>objekte </a:t>
            </a:r>
            <a:r>
              <a:rPr lang="hr-HR" spc="-30" dirty="0">
                <a:cs typeface="Calibri"/>
              </a:rPr>
              <a:t>koji </a:t>
            </a:r>
            <a:r>
              <a:rPr lang="hr-HR" spc="-5" dirty="0">
                <a:cs typeface="Calibri"/>
              </a:rPr>
              <a:t>ih </a:t>
            </a:r>
            <a:r>
              <a:rPr lang="hr-HR" spc="-10" dirty="0">
                <a:cs typeface="Calibri"/>
              </a:rPr>
              <a:t>trebaju, </a:t>
            </a:r>
            <a:r>
              <a:rPr lang="hr-HR" spc="-35" dirty="0">
                <a:cs typeface="Calibri"/>
              </a:rPr>
              <a:t>tako </a:t>
            </a:r>
            <a:r>
              <a:rPr lang="hr-HR" spc="-5" dirty="0">
                <a:cs typeface="Calibri"/>
              </a:rPr>
              <a:t>da </a:t>
            </a:r>
            <a:r>
              <a:rPr lang="hr-HR" spc="-10" dirty="0">
                <a:cs typeface="Calibri"/>
              </a:rPr>
              <a:t>su  </a:t>
            </a:r>
            <a:r>
              <a:rPr lang="hr-HR" spc="-15" dirty="0">
                <a:cs typeface="Calibri"/>
              </a:rPr>
              <a:t>kreiranim </a:t>
            </a:r>
            <a:r>
              <a:rPr lang="hr-HR" spc="-10" dirty="0">
                <a:cs typeface="Calibri"/>
              </a:rPr>
              <a:t>objektima </a:t>
            </a:r>
            <a:r>
              <a:rPr lang="hr-HR" spc="-20" dirty="0">
                <a:cs typeface="Calibri"/>
              </a:rPr>
              <a:t>postavljena </a:t>
            </a:r>
            <a:r>
              <a:rPr lang="hr-HR" spc="-35" dirty="0">
                <a:cs typeface="Calibri"/>
              </a:rPr>
              <a:t>sva </a:t>
            </a:r>
            <a:r>
              <a:rPr lang="hr-HR" spc="-25" dirty="0">
                <a:cs typeface="Calibri"/>
              </a:rPr>
              <a:t>svojstva </a:t>
            </a:r>
            <a:r>
              <a:rPr lang="hr-HR" spc="-10" dirty="0">
                <a:cs typeface="Calibri"/>
              </a:rPr>
              <a:t>(engl. </a:t>
            </a:r>
            <a:r>
              <a:rPr lang="hr-HR" spc="-15" dirty="0" err="1">
                <a:cs typeface="Calibri"/>
              </a:rPr>
              <a:t>property</a:t>
            </a:r>
            <a:r>
              <a:rPr lang="hr-HR" spc="-15" dirty="0">
                <a:cs typeface="Calibri"/>
              </a:rPr>
              <a:t>) </a:t>
            </a:r>
            <a:r>
              <a:rPr lang="hr-HR" spc="-5" dirty="0">
                <a:cs typeface="Calibri"/>
              </a:rPr>
              <a:t>u  </a:t>
            </a:r>
            <a:r>
              <a:rPr lang="hr-HR" spc="-15" dirty="0">
                <a:cs typeface="Calibri"/>
              </a:rPr>
              <a:t>trenutku </a:t>
            </a:r>
            <a:r>
              <a:rPr lang="hr-HR" spc="-20" dirty="0">
                <a:cs typeface="Calibri"/>
              </a:rPr>
              <a:t>kad </a:t>
            </a:r>
            <a:r>
              <a:rPr lang="hr-HR" spc="-5" dirty="0">
                <a:cs typeface="Calibri"/>
              </a:rPr>
              <a:t>su</a:t>
            </a:r>
            <a:r>
              <a:rPr lang="hr-HR" spc="85" dirty="0">
                <a:cs typeface="Calibri"/>
              </a:rPr>
              <a:t> </a:t>
            </a:r>
            <a:r>
              <a:rPr lang="hr-HR" spc="-20" dirty="0">
                <a:cs typeface="Calibri"/>
              </a:rPr>
              <a:t>kreirani</a:t>
            </a:r>
            <a:endParaRPr lang="hr-HR" dirty="0">
              <a:cs typeface="Calibri"/>
            </a:endParaRP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EBACE-4575-459F-93C1-41274CDE2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2471737"/>
            <a:ext cx="44577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76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04B13-055D-4110-9B04-16536CA1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Entity</a:t>
            </a:r>
            <a:r>
              <a:rPr lang="hr-HR" dirty="0"/>
              <a:t> Framework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810EF-C93C-4BE9-AA53-9A224C381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Open-</a:t>
            </a:r>
            <a:r>
              <a:rPr lang="hr-HR" dirty="0" err="1"/>
              <a:t>Source</a:t>
            </a:r>
            <a:r>
              <a:rPr lang="hr-HR" dirty="0"/>
              <a:t> programski okvir za objektno-relacijsko mapiranje (ORM)</a:t>
            </a:r>
          </a:p>
          <a:p>
            <a:r>
              <a:rPr lang="hr-HR" dirty="0"/>
              <a:t>Cross-</a:t>
            </a:r>
            <a:r>
              <a:rPr lang="hr-HR" dirty="0" err="1"/>
              <a:t>platform</a:t>
            </a:r>
            <a:endParaRPr lang="hr-HR" dirty="0"/>
          </a:p>
          <a:p>
            <a:r>
              <a:rPr lang="hr-HR" dirty="0"/>
              <a:t>Podržava niz relacijskih (SQL) i </a:t>
            </a:r>
            <a:r>
              <a:rPr lang="hr-HR" dirty="0" err="1"/>
              <a:t>nerelacijskih</a:t>
            </a:r>
            <a:r>
              <a:rPr lang="hr-HR" dirty="0"/>
              <a:t> (</a:t>
            </a:r>
            <a:r>
              <a:rPr lang="hr-HR" dirty="0" err="1"/>
              <a:t>NoSQL</a:t>
            </a:r>
            <a:r>
              <a:rPr lang="hr-HR" dirty="0"/>
              <a:t>) baza podataka i </a:t>
            </a:r>
            <a:r>
              <a:rPr lang="hr-HR" dirty="0" err="1"/>
              <a:t>InMemory</a:t>
            </a:r>
            <a:endParaRPr lang="hr-HR" dirty="0"/>
          </a:p>
          <a:p>
            <a:r>
              <a:rPr lang="hr-HR" dirty="0"/>
              <a:t>Tri različita pristupa dizajniranja repozitorija</a:t>
            </a:r>
          </a:p>
          <a:p>
            <a:pPr lvl="1"/>
            <a:r>
              <a:rPr lang="hr-HR" dirty="0" err="1"/>
              <a:t>Database</a:t>
            </a:r>
            <a:r>
              <a:rPr lang="hr-HR" dirty="0"/>
              <a:t> First</a:t>
            </a:r>
          </a:p>
          <a:p>
            <a:pPr lvl="1"/>
            <a:r>
              <a:rPr lang="hr-HR" dirty="0"/>
              <a:t>Model First</a:t>
            </a:r>
          </a:p>
          <a:p>
            <a:pPr lvl="1"/>
            <a:r>
              <a:rPr lang="hr-HR" dirty="0" err="1"/>
              <a:t>Code</a:t>
            </a:r>
            <a:r>
              <a:rPr lang="hr-HR" dirty="0"/>
              <a:t> First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9991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CF02-B51E-46BA-A227-A06BE7AD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 čemu nećemo pričati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3F69-B639-443F-8968-2B32D3594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Sigurnost (AD, IDP, </a:t>
            </a:r>
            <a:r>
              <a:rPr lang="hr-HR" dirty="0" err="1"/>
              <a:t>KeyCloak</a:t>
            </a:r>
            <a:r>
              <a:rPr lang="hr-HR" dirty="0"/>
              <a:t>)</a:t>
            </a:r>
          </a:p>
          <a:p>
            <a:r>
              <a:rPr lang="hr-HR" dirty="0" err="1"/>
              <a:t>Caching</a:t>
            </a:r>
            <a:r>
              <a:rPr lang="hr-HR" dirty="0"/>
              <a:t> (</a:t>
            </a:r>
            <a:r>
              <a:rPr lang="hr-HR" dirty="0" err="1"/>
              <a:t>Redis</a:t>
            </a:r>
            <a:r>
              <a:rPr lang="hr-HR" dirty="0"/>
              <a:t>)</a:t>
            </a:r>
          </a:p>
          <a:p>
            <a:r>
              <a:rPr lang="hr-HR" dirty="0" err="1"/>
              <a:t>Logiranje</a:t>
            </a:r>
            <a:r>
              <a:rPr lang="hr-HR" dirty="0"/>
              <a:t> (</a:t>
            </a:r>
            <a:r>
              <a:rPr lang="hr-HR" dirty="0" err="1"/>
              <a:t>Serilog</a:t>
            </a:r>
            <a:r>
              <a:rPr lang="hr-HR" dirty="0"/>
              <a:t>)</a:t>
            </a:r>
          </a:p>
          <a:p>
            <a:r>
              <a:rPr lang="hr-HR" dirty="0" err="1"/>
              <a:t>Background</a:t>
            </a:r>
            <a:r>
              <a:rPr lang="hr-HR" dirty="0"/>
              <a:t> </a:t>
            </a:r>
            <a:r>
              <a:rPr lang="hr-HR" dirty="0" err="1"/>
              <a:t>Jobovi</a:t>
            </a:r>
            <a:r>
              <a:rPr lang="hr-HR" dirty="0"/>
              <a:t> (</a:t>
            </a:r>
            <a:r>
              <a:rPr lang="hr-HR" dirty="0" err="1"/>
              <a:t>Hangfire</a:t>
            </a:r>
            <a:r>
              <a:rPr lang="hr-HR" dirty="0"/>
              <a:t>)</a:t>
            </a:r>
          </a:p>
          <a:p>
            <a:r>
              <a:rPr lang="hr-HR" dirty="0" err="1"/>
              <a:t>SignalR</a:t>
            </a:r>
            <a:endParaRPr lang="hr-HR" dirty="0"/>
          </a:p>
          <a:p>
            <a:r>
              <a:rPr lang="hr-HR" dirty="0"/>
              <a:t>Testovi (</a:t>
            </a:r>
            <a:r>
              <a:rPr lang="hr-HR" dirty="0" err="1"/>
              <a:t>xUnit</a:t>
            </a:r>
            <a:r>
              <a:rPr lang="hr-HR" dirty="0"/>
              <a:t>)</a:t>
            </a:r>
          </a:p>
          <a:p>
            <a:r>
              <a:rPr lang="hr-HR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825102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ED7E-4C68-497A-B3DE-8245DF7C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512" y="1997765"/>
            <a:ext cx="3922643" cy="2375453"/>
          </a:xfrm>
        </p:spPr>
        <p:txBody>
          <a:bodyPr/>
          <a:lstStyle/>
          <a:p>
            <a:pPr algn="ctr"/>
            <a:r>
              <a:rPr lang="hr-HR" b="1" dirty="0"/>
              <a:t>Q &amp;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43ECA-ADD2-4FAC-8E0F-EBA78A21C157}"/>
              </a:ext>
            </a:extLst>
          </p:cNvPr>
          <p:cNvSpPr txBox="1"/>
          <p:nvPr/>
        </p:nvSpPr>
        <p:spPr>
          <a:xfrm>
            <a:off x="4492485" y="3876261"/>
            <a:ext cx="292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>
                <a:solidFill>
                  <a:srgbClr val="00B0F0"/>
                </a:solidFill>
              </a:rPr>
              <a:t>Hvala! :D</a:t>
            </a:r>
          </a:p>
        </p:txBody>
      </p:sp>
    </p:spTree>
    <p:extLst>
      <p:ext uri="{BB962C8B-B14F-4D97-AF65-F5344CB8AC3E}">
        <p14:creationId xmlns:p14="http://schemas.microsoft.com/office/powerpoint/2010/main" val="33687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A908-5C5F-4860-8F05-7D12A84F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Zadatak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26D4E-DD67-4EC7-8C63-2AA06C117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Imamo N sala za sastanke koju može rezervirati N osoba na različite datume</a:t>
            </a:r>
          </a:p>
          <a:p>
            <a:r>
              <a:rPr lang="hr-HR" dirty="0"/>
              <a:t>Kreirati jednostavnu aplikaciju na predloženoj arhitekturi.</a:t>
            </a:r>
          </a:p>
          <a:p>
            <a:pPr lvl="1"/>
            <a:r>
              <a:rPr lang="hr-HR" dirty="0"/>
              <a:t>Dodavanje korisnika, dodavanje sala, rezervacija sala, pregled rezervacija za korisnika.</a:t>
            </a:r>
          </a:p>
          <a:p>
            <a:r>
              <a:rPr lang="hr-HR" dirty="0">
                <a:hlinkClick r:id="rId2"/>
              </a:rPr>
              <a:t>https://github.com/stipekatusic/Akademija2022Stipe</a:t>
            </a:r>
            <a:endParaRPr lang="hr-HR" dirty="0"/>
          </a:p>
          <a:p>
            <a:r>
              <a:rPr lang="hr-HR" dirty="0"/>
              <a:t>Upute za postavljanje projekta nalaze se u README.md datoteci</a:t>
            </a:r>
          </a:p>
        </p:txBody>
      </p:sp>
    </p:spTree>
    <p:extLst>
      <p:ext uri="{BB962C8B-B14F-4D97-AF65-F5344CB8AC3E}">
        <p14:creationId xmlns:p14="http://schemas.microsoft.com/office/powerpoint/2010/main" val="161560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B6A6-15EA-4F2F-897D-C05F40EF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1ADED-938C-464E-B6F0-C95095464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  <a:p>
            <a:r>
              <a:rPr lang="hr-HR" dirty="0"/>
              <a:t>Monolit vs </a:t>
            </a:r>
            <a:r>
              <a:rPr lang="hr-HR" dirty="0" err="1"/>
              <a:t>Mikroservisi</a:t>
            </a:r>
            <a:endParaRPr lang="hr-HR" dirty="0"/>
          </a:p>
          <a:p>
            <a:r>
              <a:rPr lang="hr-HR" dirty="0" err="1"/>
              <a:t>Frameworks</a:t>
            </a:r>
            <a:endParaRPr lang="hr-HR" dirty="0"/>
          </a:p>
          <a:p>
            <a:r>
              <a:rPr lang="hr-HR" dirty="0"/>
              <a:t>Programski okviri (MVC, Web API)</a:t>
            </a:r>
          </a:p>
          <a:p>
            <a:r>
              <a:rPr lang="hr-HR" dirty="0"/>
              <a:t>SOLID</a:t>
            </a:r>
          </a:p>
          <a:p>
            <a:r>
              <a:rPr lang="hr-HR" dirty="0"/>
              <a:t>Organizacija projekta</a:t>
            </a:r>
          </a:p>
          <a:p>
            <a:r>
              <a:rPr lang="hr-HR" dirty="0" err="1"/>
              <a:t>Dependency</a:t>
            </a:r>
            <a:r>
              <a:rPr lang="hr-HR" dirty="0"/>
              <a:t> </a:t>
            </a:r>
            <a:r>
              <a:rPr lang="hr-HR" dirty="0" err="1"/>
              <a:t>Injection</a:t>
            </a:r>
            <a:endParaRPr lang="hr-HR" dirty="0"/>
          </a:p>
          <a:p>
            <a:r>
              <a:rPr lang="hr-HR" dirty="0" err="1"/>
              <a:t>Entitiy</a:t>
            </a:r>
            <a:r>
              <a:rPr lang="hr-HR" dirty="0"/>
              <a:t> Framework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631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362A-E6C0-4EF2-8AE4-DAA1726D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5630-35D7-4CE1-BAA6-89951F17F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Što je arhitektura softvera?</a:t>
            </a:r>
          </a:p>
          <a:p>
            <a:r>
              <a:rPr lang="hr-HR" dirty="0"/>
              <a:t>Koje vrste arhitekture postoje?</a:t>
            </a:r>
          </a:p>
          <a:p>
            <a:r>
              <a:rPr lang="hr-HR" dirty="0"/>
              <a:t>Kako odabrati arhitekturu?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CBC27-62FF-47D5-8202-62A20B75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21" y="830580"/>
            <a:ext cx="550545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A2E63C-37ED-48CC-BE2F-81D02203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20" y="3429000"/>
            <a:ext cx="5505449" cy="24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99E6-8C21-4171-977F-1D1B415E1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Monolit vs mikro servisi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5C7C-7462-4CEF-B65D-58256319A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95474"/>
            <a:ext cx="2769158" cy="4076700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Monolit</a:t>
            </a:r>
          </a:p>
          <a:p>
            <a:r>
              <a:rPr lang="hr-HR" sz="1800" dirty="0">
                <a:solidFill>
                  <a:srgbClr val="00B050"/>
                </a:solidFill>
              </a:rPr>
              <a:t>Smanjena kompleksnost</a:t>
            </a:r>
          </a:p>
          <a:p>
            <a:r>
              <a:rPr lang="hr-HR" sz="1800" dirty="0">
                <a:solidFill>
                  <a:srgbClr val="00B050"/>
                </a:solidFill>
              </a:rPr>
              <a:t>Brži development</a:t>
            </a:r>
            <a:endParaRPr lang="hr-HR" sz="1800" dirty="0">
              <a:solidFill>
                <a:srgbClr val="FF0000"/>
              </a:solidFill>
            </a:endParaRPr>
          </a:p>
          <a:p>
            <a:r>
              <a:rPr lang="hr-HR" sz="1800" dirty="0">
                <a:solidFill>
                  <a:srgbClr val="FF0000"/>
                </a:solidFill>
              </a:rPr>
              <a:t>Izazovi kod skaliranja</a:t>
            </a:r>
          </a:p>
          <a:p>
            <a:r>
              <a:rPr lang="hr-HR" sz="1800" dirty="0" err="1">
                <a:solidFill>
                  <a:srgbClr val="FF0000"/>
                </a:solidFill>
              </a:rPr>
              <a:t>Deployment</a:t>
            </a:r>
            <a:r>
              <a:rPr lang="hr-HR" sz="1800" dirty="0">
                <a:solidFill>
                  <a:srgbClr val="FF0000"/>
                </a:solidFill>
              </a:rPr>
              <a:t> cijele aplikacije</a:t>
            </a:r>
          </a:p>
          <a:p>
            <a:r>
              <a:rPr lang="hr-HR" sz="1800" dirty="0">
                <a:solidFill>
                  <a:srgbClr val="FF0000"/>
                </a:solidFill>
              </a:rPr>
              <a:t>Izazovi kad rada u velikim timovima</a:t>
            </a:r>
          </a:p>
          <a:p>
            <a:endParaRPr lang="hr-HR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E4B3A-00E7-48B5-B65B-BD3565891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75" y="845632"/>
            <a:ext cx="4239043" cy="234809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48CFA3-2B0E-4275-A4F7-7682532A6A98}"/>
              </a:ext>
            </a:extLst>
          </p:cNvPr>
          <p:cNvSpPr txBox="1">
            <a:spLocks/>
          </p:cNvSpPr>
          <p:nvPr/>
        </p:nvSpPr>
        <p:spPr>
          <a:xfrm>
            <a:off x="3824235" y="1895474"/>
            <a:ext cx="2769158" cy="42814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r-HR" b="1" dirty="0"/>
              <a:t>Mikro servisi</a:t>
            </a:r>
          </a:p>
          <a:p>
            <a:r>
              <a:rPr lang="hr-HR" sz="1800" dirty="0">
                <a:solidFill>
                  <a:srgbClr val="FF0000"/>
                </a:solidFill>
              </a:rPr>
              <a:t>Mogu postati izrazito kompleksni</a:t>
            </a:r>
          </a:p>
          <a:p>
            <a:r>
              <a:rPr lang="hr-HR" sz="1800" dirty="0">
                <a:solidFill>
                  <a:srgbClr val="FF0000"/>
                </a:solidFill>
              </a:rPr>
              <a:t>Sporiji development (</a:t>
            </a:r>
            <a:r>
              <a:rPr lang="hr-HR" sz="1800" dirty="0" err="1">
                <a:solidFill>
                  <a:srgbClr val="FF0000"/>
                </a:solidFill>
              </a:rPr>
              <a:t>docker</a:t>
            </a:r>
            <a:r>
              <a:rPr lang="hr-HR" sz="1800" dirty="0">
                <a:solidFill>
                  <a:srgbClr val="FF0000"/>
                </a:solidFill>
              </a:rPr>
              <a:t>, </a:t>
            </a:r>
            <a:r>
              <a:rPr lang="hr-HR" sz="1800" dirty="0" err="1">
                <a:solidFill>
                  <a:srgbClr val="FF0000"/>
                </a:solidFill>
              </a:rPr>
              <a:t>kubernetes</a:t>
            </a:r>
            <a:r>
              <a:rPr lang="hr-HR" sz="1800" dirty="0">
                <a:solidFill>
                  <a:srgbClr val="FF0000"/>
                </a:solidFill>
              </a:rPr>
              <a:t>, </a:t>
            </a:r>
            <a:r>
              <a:rPr lang="hr-HR" sz="1800" dirty="0" err="1">
                <a:solidFill>
                  <a:srgbClr val="FF0000"/>
                </a:solidFill>
              </a:rPr>
              <a:t>message</a:t>
            </a:r>
            <a:r>
              <a:rPr lang="hr-HR" sz="1800" dirty="0">
                <a:solidFill>
                  <a:srgbClr val="FF0000"/>
                </a:solidFill>
              </a:rPr>
              <a:t> brokeri, cloud, …)</a:t>
            </a:r>
            <a:endParaRPr lang="hr-HR" sz="1800" dirty="0">
              <a:solidFill>
                <a:srgbClr val="00B050"/>
              </a:solidFill>
            </a:endParaRPr>
          </a:p>
          <a:p>
            <a:r>
              <a:rPr lang="hr-HR" sz="1800" dirty="0">
                <a:solidFill>
                  <a:srgbClr val="00B050"/>
                </a:solidFill>
              </a:rPr>
              <a:t>Relativno lako horizontalno skaliranje</a:t>
            </a:r>
          </a:p>
          <a:p>
            <a:r>
              <a:rPr lang="hr-HR" sz="1800" dirty="0">
                <a:solidFill>
                  <a:srgbClr val="00B050"/>
                </a:solidFill>
              </a:rPr>
              <a:t>Inkrementalni </a:t>
            </a:r>
            <a:r>
              <a:rPr lang="hr-HR" sz="1800" dirty="0" err="1">
                <a:solidFill>
                  <a:srgbClr val="00B050"/>
                </a:solidFill>
              </a:rPr>
              <a:t>deployment</a:t>
            </a:r>
            <a:endParaRPr lang="hr-HR" sz="1800" dirty="0">
              <a:solidFill>
                <a:srgbClr val="00B050"/>
              </a:solidFill>
            </a:endParaRPr>
          </a:p>
          <a:p>
            <a:r>
              <a:rPr lang="hr-HR" sz="1800" dirty="0">
                <a:solidFill>
                  <a:srgbClr val="00B050"/>
                </a:solidFill>
              </a:rPr>
              <a:t>Lakši rad u velikim timovima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B268D-D7E5-4E5C-AE6E-C610F3D7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780" y="3323464"/>
            <a:ext cx="4271438" cy="2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7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E804-6D72-4599-B244-019B7680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Frameworks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A80D3-C4B3-4A3E-8719-293F660D2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895475"/>
            <a:ext cx="6075066" cy="4076700"/>
          </a:xfrm>
        </p:spPr>
        <p:txBody>
          <a:bodyPr/>
          <a:lstStyle/>
          <a:p>
            <a:r>
              <a:rPr lang="hr-HR" dirty="0"/>
              <a:t>.NET Framework</a:t>
            </a:r>
          </a:p>
          <a:p>
            <a:pPr lvl="1"/>
            <a:r>
              <a:rPr lang="hr-HR" dirty="0"/>
              <a:t>Samo </a:t>
            </a:r>
            <a:r>
              <a:rPr lang="hr-HR" dirty="0" err="1"/>
              <a:t>windows</a:t>
            </a:r>
            <a:r>
              <a:rPr lang="hr-HR" dirty="0"/>
              <a:t> platforma</a:t>
            </a:r>
          </a:p>
          <a:p>
            <a:pPr lvl="1"/>
            <a:r>
              <a:rPr lang="hr-HR" dirty="0"/>
              <a:t>Zadnja verzija 4.8 (travanj 2019)</a:t>
            </a:r>
          </a:p>
          <a:p>
            <a:r>
              <a:rPr lang="hr-HR" dirty="0"/>
              <a:t>.NET Core</a:t>
            </a:r>
          </a:p>
          <a:p>
            <a:pPr lvl="1"/>
            <a:r>
              <a:rPr lang="hr-HR" dirty="0"/>
              <a:t>Cross-</a:t>
            </a:r>
            <a:r>
              <a:rPr lang="hr-HR" dirty="0" err="1"/>
              <a:t>platform</a:t>
            </a:r>
            <a:r>
              <a:rPr lang="hr-HR" dirty="0"/>
              <a:t> (Windows, Linux, </a:t>
            </a:r>
            <a:r>
              <a:rPr lang="hr-HR" dirty="0" err="1"/>
              <a:t>MacOS</a:t>
            </a:r>
            <a:r>
              <a:rPr lang="hr-HR" dirty="0"/>
              <a:t>)</a:t>
            </a:r>
          </a:p>
          <a:p>
            <a:pPr lvl="1"/>
            <a:r>
              <a:rPr lang="hr-HR" dirty="0"/>
              <a:t>Zadnja verzija 3.1 (prosinac 2019)</a:t>
            </a:r>
          </a:p>
          <a:p>
            <a:r>
              <a:rPr lang="hr-HR" dirty="0"/>
              <a:t>.NET</a:t>
            </a:r>
          </a:p>
          <a:p>
            <a:pPr lvl="1"/>
            <a:r>
              <a:rPr lang="hr-HR" dirty="0"/>
              <a:t>Nadogradnja na Core</a:t>
            </a:r>
          </a:p>
          <a:p>
            <a:pPr lvl="1"/>
            <a:r>
              <a:rPr lang="hr-HR" dirty="0"/>
              <a:t>Zadnja verzija .NET6</a:t>
            </a:r>
          </a:p>
        </p:txBody>
      </p:sp>
    </p:spTree>
    <p:extLst>
      <p:ext uri="{BB962C8B-B14F-4D97-AF65-F5344CB8AC3E}">
        <p14:creationId xmlns:p14="http://schemas.microsoft.com/office/powerpoint/2010/main" val="8216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25C1-5C8A-4107-8CAD-3E287580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.NET </a:t>
            </a:r>
            <a:r>
              <a:rPr lang="hr-HR" dirty="0" err="1"/>
              <a:t>Support</a:t>
            </a:r>
            <a:r>
              <a:rPr lang="hr-HR" dirty="0"/>
              <a:t> </a:t>
            </a:r>
            <a:r>
              <a:rPr lang="hr-HR" dirty="0" err="1"/>
              <a:t>Policy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A9DA8-3D8E-4CC3-A1F3-917AB4C8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0899"/>
            <a:ext cx="12192000" cy="32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3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CBB3-B6FE-477E-A750-B4629ACC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ASP.NET MVC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E5E4A-B070-4018-AA66-3413363DE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Model-</a:t>
            </a:r>
            <a:r>
              <a:rPr lang="hr-HR" dirty="0" err="1"/>
              <a:t>View</a:t>
            </a:r>
            <a:r>
              <a:rPr lang="hr-HR" dirty="0"/>
              <a:t>-</a:t>
            </a:r>
            <a:r>
              <a:rPr lang="hr-HR" dirty="0" err="1"/>
              <a:t>Controller</a:t>
            </a:r>
            <a:endParaRPr lang="hr-HR" dirty="0"/>
          </a:p>
          <a:p>
            <a:pPr lvl="1"/>
            <a:r>
              <a:rPr lang="hr-HR" b="1" dirty="0"/>
              <a:t>Model</a:t>
            </a:r>
            <a:r>
              <a:rPr lang="hr-HR" dirty="0"/>
              <a:t> predstavlja objekt koji nosi podatke. Također može imati logiku za ažuriranje </a:t>
            </a:r>
            <a:r>
              <a:rPr lang="hr-HR" dirty="0" err="1"/>
              <a:t>viewa</a:t>
            </a:r>
            <a:r>
              <a:rPr lang="hr-HR" dirty="0"/>
              <a:t> ako se njegovi podaci promijene</a:t>
            </a:r>
          </a:p>
          <a:p>
            <a:pPr lvl="1"/>
            <a:r>
              <a:rPr lang="hr-HR" b="1" dirty="0" err="1"/>
              <a:t>View</a:t>
            </a:r>
            <a:r>
              <a:rPr lang="hr-HR" dirty="0"/>
              <a:t> predstavlja vizualizaciju podataka koje model sadrži</a:t>
            </a:r>
          </a:p>
          <a:p>
            <a:pPr lvl="1"/>
            <a:r>
              <a:rPr lang="hr-HR" b="1" dirty="0" err="1"/>
              <a:t>Controller</a:t>
            </a:r>
            <a:r>
              <a:rPr lang="hr-HR" dirty="0"/>
              <a:t> kontrolira protok podataka u objekt modela i ažurira prikaz kad god se podaci promijene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2354B-17C6-4762-91E9-5ED56208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88" y="2523505"/>
            <a:ext cx="4405612" cy="225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E0DB-2B0F-4FB6-93CF-D82785E4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ASP.NET Web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D174D-3BAC-4711-B273-2F2DFDC98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hr-HR" dirty="0"/>
          </a:p>
          <a:p>
            <a:r>
              <a:rPr lang="hr-HR" dirty="0"/>
              <a:t>Programski okvir za razvoj web servisa </a:t>
            </a:r>
          </a:p>
          <a:p>
            <a:r>
              <a:rPr lang="hr-HR" dirty="0"/>
              <a:t>Temelji se http protokolu i njegovim metodama (GET, POST, PUT, DELETE, PATCH)</a:t>
            </a:r>
          </a:p>
          <a:p>
            <a:r>
              <a:rPr lang="hr-HR" dirty="0"/>
              <a:t>Podrška za razvoj web servisa temeljenih na REST </a:t>
            </a:r>
            <a:r>
              <a:rPr lang="hr-HR" dirty="0" err="1"/>
              <a:t>arhitekturalnom</a:t>
            </a:r>
            <a:r>
              <a:rPr lang="hr-HR" dirty="0"/>
              <a:t> obrascu (</a:t>
            </a:r>
            <a:r>
              <a:rPr lang="hr-HR" dirty="0" err="1"/>
              <a:t>RESTfull</a:t>
            </a:r>
            <a:r>
              <a:rPr lang="hr-HR" dirty="0"/>
              <a:t> web servisi)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719A7-4E7E-436F-8CCA-463A57F8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58" y="708797"/>
            <a:ext cx="52863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1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ng_akademija_NET.pptx" id="{5F2EE79D-E6D9-41EA-B2CC-E3BFA4CD1562}" vid="{B8E6C37A-EE2F-4DA2-BA4A-BF565A4BE7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King_akademija_NET</Template>
  <TotalTime>2894</TotalTime>
  <Words>720</Words>
  <Application>Microsoft Office PowerPoint</Application>
  <PresentationFormat>Widescreen</PresentationFormat>
  <Paragraphs>131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Backend arhitektura sustava</vt:lpstr>
      <vt:lpstr>Agenda</vt:lpstr>
      <vt:lpstr>Uvod</vt:lpstr>
      <vt:lpstr>Monolit vs mikro servisi</vt:lpstr>
      <vt:lpstr>Frameworks</vt:lpstr>
      <vt:lpstr>.NET Support Policy</vt:lpstr>
      <vt:lpstr>ASP.NET MVC</vt:lpstr>
      <vt:lpstr>ASP.NET Web API</vt:lpstr>
      <vt:lpstr>REST Urls</vt:lpstr>
      <vt:lpstr>Debugiranje Web API</vt:lpstr>
      <vt:lpstr>SOLID principi</vt:lpstr>
      <vt:lpstr>S: Single Responsibility</vt:lpstr>
      <vt:lpstr>O: Open Closed Principle</vt:lpstr>
      <vt:lpstr>L: Liskov Substitution Principle</vt:lpstr>
      <vt:lpstr>I: Interface Segregation Principle</vt:lpstr>
      <vt:lpstr>D: Dependency Inversion</vt:lpstr>
      <vt:lpstr>DRY: Don’t Repeat Yourself !</vt:lpstr>
      <vt:lpstr>Organizacija projekta</vt:lpstr>
      <vt:lpstr>Organizacija projekta</vt:lpstr>
      <vt:lpstr>Organizacija projekta</vt:lpstr>
      <vt:lpstr>Organizacija projekta</vt:lpstr>
      <vt:lpstr>Dependency injection (DI)</vt:lpstr>
      <vt:lpstr>Entity Framework Core</vt:lpstr>
      <vt:lpstr>O čemu nećemo pričati</vt:lpstr>
      <vt:lpstr>Q &amp; A</vt:lpstr>
      <vt:lpstr>Zadatak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Danijel Ščukanec</dc:creator>
  <cp:lastModifiedBy>Stipe Katušić</cp:lastModifiedBy>
  <cp:revision>117</cp:revision>
  <dcterms:created xsi:type="dcterms:W3CDTF">2019-07-07T18:02:28Z</dcterms:created>
  <dcterms:modified xsi:type="dcterms:W3CDTF">2022-07-18T06:32:43Z</dcterms:modified>
</cp:coreProperties>
</file>